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2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DE7E1-A290-4CB4-BE98-A6E14036EA56}" type="datetimeFigureOut">
              <a:rPr lang="nl-BE" smtClean="0"/>
              <a:t>6/11/2009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81175-D308-4783-88F7-917FC19505F6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81175-D308-4783-88F7-917FC19505F6}" type="slidenum">
              <a:rPr lang="nl-BE" smtClean="0"/>
              <a:t>8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1FA92-7D4B-47AE-8086-9AE7A238FAAA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E0D11-6EB0-4828-9035-3BEE7A41CC4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5482-C55E-4A99-86E0-7AA3C22BBB0A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02EDD-A67F-4F21-AA57-781C68E91E0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92DCD-5401-4B0B-866C-19A05B15E6E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FE24A-68E3-4C86-A5F0-DA467324A80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7B7BC-61ED-48A3-BFBB-E30558FB041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C2E2-2982-48C3-8BA8-196F82026FA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7168D-91C6-4337-886E-F6DC935FA44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8DF63-84EC-483D-A480-E86BBD4C59E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EA1ED-C724-4B7F-A30B-DAD118F773E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055389-0E41-4C13-BF82-35C3799BE32B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EU as a global actor by 2030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Context	</a:t>
            </a:r>
          </a:p>
          <a:p>
            <a:pPr lvl="1">
              <a:lnSpc>
                <a:spcPct val="90000"/>
              </a:lnSpc>
            </a:pPr>
            <a:r>
              <a:rPr lang="en-US"/>
              <a:t>Multipolar world with China, India and U.S. as the most important players.</a:t>
            </a:r>
          </a:p>
          <a:p>
            <a:pPr lvl="1">
              <a:lnSpc>
                <a:spcPct val="90000"/>
              </a:lnSpc>
            </a:pPr>
            <a:r>
              <a:rPr lang="en-US"/>
              <a:t>Globalization</a:t>
            </a:r>
          </a:p>
          <a:p>
            <a:pPr lvl="1">
              <a:lnSpc>
                <a:spcPct val="90000"/>
              </a:lnSpc>
            </a:pPr>
            <a:r>
              <a:rPr lang="en-US"/>
              <a:t>More regionally organized actors in order to increase power of members (especially South America).</a:t>
            </a:r>
          </a:p>
          <a:p>
            <a:pPr lvl="1">
              <a:lnSpc>
                <a:spcPct val="90000"/>
              </a:lnSpc>
            </a:pPr>
            <a:r>
              <a:rPr lang="en-US"/>
              <a:t>Power shift from the Atlantic to the Pacific Ocean.</a:t>
            </a:r>
          </a:p>
          <a:p>
            <a:pPr lvl="1">
              <a:lnSpc>
                <a:spcPct val="90000"/>
              </a:lnSpc>
            </a:pPr>
            <a:r>
              <a:rPr lang="en-US"/>
              <a:t>EU will have lost its economic importance.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EU as a global actor by 2030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European Foreign and Security Policy: Can the EU speak with one voice?</a:t>
            </a:r>
          </a:p>
          <a:p>
            <a:pPr lvl="1"/>
            <a:r>
              <a:rPr lang="en-US" sz="2400"/>
              <a:t>Current Institutional framework	</a:t>
            </a:r>
          </a:p>
          <a:p>
            <a:pPr lvl="2"/>
            <a:r>
              <a:rPr lang="en-US" sz="2000"/>
              <a:t>President of the European Council </a:t>
            </a:r>
          </a:p>
          <a:p>
            <a:pPr lvl="2"/>
            <a:r>
              <a:rPr lang="en-US" sz="2000"/>
              <a:t>High Representative of the Union for Foreign Affairs and Security policy</a:t>
            </a:r>
          </a:p>
          <a:p>
            <a:pPr lvl="2"/>
            <a:r>
              <a:rPr lang="en-US" sz="2000"/>
              <a:t>European Council: defining strategic interests and providing guidelines </a:t>
            </a:r>
          </a:p>
          <a:p>
            <a:pPr lvl="2"/>
            <a:r>
              <a:rPr lang="en-US" sz="2000"/>
              <a:t>Council has to frame the ESDP </a:t>
            </a:r>
          </a:p>
          <a:p>
            <a:pPr lvl="2"/>
            <a:r>
              <a:rPr lang="en-US" sz="2000"/>
              <a:t>Decisions in principle taken by unanimity</a:t>
            </a:r>
          </a:p>
          <a:p>
            <a:pPr lvl="2"/>
            <a:r>
              <a:rPr lang="en-US" sz="2000"/>
              <a:t>No role for the European Parliament or the European Court of Justice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EU as a global actor by 2030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Framework of the Treaty of the EU is ill-adapted for a Common Foreign and Security Policy: change or become irrelevant</a:t>
            </a:r>
          </a:p>
          <a:p>
            <a:pPr lvl="2"/>
            <a:r>
              <a:rPr lang="en-US"/>
              <a:t>The High Representative needs to become a true Secretary of Foreign Affairs, more integrated with the Commission</a:t>
            </a:r>
          </a:p>
          <a:p>
            <a:pPr lvl="2"/>
            <a:r>
              <a:rPr lang="en-US"/>
              <a:t>Qualified majority voting in European Council and Council</a:t>
            </a:r>
          </a:p>
          <a:p>
            <a:pPr lvl="2"/>
            <a:r>
              <a:rPr lang="en-US"/>
              <a:t>More power to the EU Parliament to discuss essential elements of ESDP to enhance legitimacy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EU as a global actor by 2030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CFSP by 2030:</a:t>
            </a:r>
          </a:p>
          <a:p>
            <a:pPr lvl="1"/>
            <a:r>
              <a:rPr lang="en-US" sz="2400"/>
              <a:t>Safeguarding the integrity, security, values and independence of the EU:</a:t>
            </a:r>
          </a:p>
          <a:p>
            <a:pPr lvl="2"/>
            <a:r>
              <a:rPr lang="en-US" sz="2000">
                <a:sym typeface="Wingdings" pitchFamily="2" charset="2"/>
              </a:rPr>
              <a:t>There will be no major traditional threats against EU or major conflicts due to economic globalization</a:t>
            </a:r>
          </a:p>
          <a:p>
            <a:pPr lvl="2"/>
            <a:r>
              <a:rPr lang="en-US" sz="2000">
                <a:sym typeface="Wingdings" pitchFamily="2" charset="2"/>
              </a:rPr>
              <a:t>Energy supply: 90 % of gas and 80 % of oil will come from outside the EU, from instable regimes and more competition for these resources and increases in costs</a:t>
            </a:r>
          </a:p>
          <a:p>
            <a:pPr lvl="3">
              <a:buFontTx/>
              <a:buNone/>
            </a:pPr>
            <a:r>
              <a:rPr lang="en-US" sz="1800">
                <a:sym typeface="Wingdings" pitchFamily="2" charset="2"/>
              </a:rPr>
              <a:t>Alternative: renewable energy</a:t>
            </a:r>
          </a:p>
          <a:p>
            <a:pPr lvl="2"/>
            <a:r>
              <a:rPr lang="en-US" sz="2000">
                <a:sym typeface="Wingdings" pitchFamily="2" charset="2"/>
              </a:rPr>
              <a:t>Natural resources: a new economic scramble for Africa?</a:t>
            </a:r>
          </a:p>
          <a:p>
            <a:pPr lvl="2"/>
            <a:r>
              <a:rPr lang="en-US" sz="2000">
                <a:sym typeface="Wingdings" pitchFamily="2" charset="2"/>
              </a:rPr>
              <a:t>Terrorism? Remains a threat, but as such not a major threat.</a:t>
            </a:r>
          </a:p>
          <a:p>
            <a:pPr lvl="2"/>
            <a:r>
              <a:rPr lang="en-US" sz="2000">
                <a:sym typeface="Wingdings" pitchFamily="2" charset="2"/>
              </a:rPr>
              <a:t>Importance of multilateralism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EU as a global actor by 2030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>
                <a:sym typeface="Wingdings" pitchFamily="2" charset="2"/>
              </a:rPr>
              <a:t>Conflict prevention will be of the utmost importance: in a multipolar world more low intensity conflicts are likely and EU has expertise </a:t>
            </a:r>
          </a:p>
          <a:p>
            <a:pPr lvl="2"/>
            <a:r>
              <a:rPr lang="en-US" sz="2000"/>
              <a:t>Soft power: strengthening human rights, democracy and the rule of law.</a:t>
            </a:r>
          </a:p>
          <a:p>
            <a:pPr lvl="2"/>
            <a:r>
              <a:rPr lang="en-US" sz="2000"/>
              <a:t>Combating poverty by promoting sustainable development, with focus on Africa (how to reconcile realism with idealism)  </a:t>
            </a:r>
          </a:p>
          <a:p>
            <a:pPr lvl="2"/>
            <a:r>
              <a:rPr lang="en-US" sz="2000"/>
              <a:t>Integration of countries in the world economy (but what about EU trade barriers?)</a:t>
            </a:r>
          </a:p>
          <a:p>
            <a:pPr lvl="2"/>
            <a:r>
              <a:rPr lang="en-US" sz="2000"/>
              <a:t>Enhanced cooperation with other States, international organizations such as the UN and regional organizations: establishing a network to ensure global governance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EU as a global actor by 2030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Peacekeeping: keeping warring factions apart, will be most often performed in intra-State asymmetric conflict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Develop capabilities for rapid reaction and insertion in conflict areas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New strategies to deal with asymmetric warfare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Close relation with UN and Security Council: the EU as police force of the world?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Post-conflict reconstruction: Especially develop civil capabilities (police, civil servants, judges) to restore failed States while military ensures security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>
                <a:sym typeface="Wingdings" pitchFamily="2" charset="2"/>
              </a:rPr>
              <a:t> </a:t>
            </a:r>
            <a:r>
              <a:rPr lang="en-US" sz="2000"/>
              <a:t>Goals: establish democratic State, rule of law and human rights</a:t>
            </a:r>
          </a:p>
          <a:p>
            <a:pPr lvl="2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EU as a global actor by 2030</a:t>
            </a: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dirty="0" err="1" smtClean="0"/>
              <a:t>Assets</a:t>
            </a:r>
            <a:r>
              <a:rPr lang="nl-BE" sz="2400" dirty="0" smtClean="0"/>
              <a:t>: </a:t>
            </a:r>
            <a:r>
              <a:rPr lang="nl-BE" sz="2400" dirty="0" err="1" smtClean="0"/>
              <a:t>Common</a:t>
            </a:r>
            <a:r>
              <a:rPr lang="nl-BE" sz="2400" dirty="0" smtClean="0"/>
              <a:t> </a:t>
            </a:r>
            <a:r>
              <a:rPr lang="nl-BE" sz="2400" dirty="0" err="1" smtClean="0"/>
              <a:t>Defence</a:t>
            </a:r>
            <a:r>
              <a:rPr lang="nl-BE" sz="2400" dirty="0" smtClean="0"/>
              <a:t> </a:t>
            </a:r>
            <a:r>
              <a:rPr lang="nl-BE" sz="2400" dirty="0" err="1" smtClean="0"/>
              <a:t>Policy</a:t>
            </a:r>
            <a:endParaRPr lang="nl-BE" sz="2400" dirty="0" smtClean="0"/>
          </a:p>
          <a:p>
            <a:pPr lvl="1"/>
            <a:r>
              <a:rPr lang="nl-BE" sz="2400" dirty="0" smtClean="0"/>
              <a:t>Will </a:t>
            </a:r>
            <a:r>
              <a:rPr lang="nl-BE" sz="2400" dirty="0" err="1" smtClean="0"/>
              <a:t>be</a:t>
            </a:r>
            <a:r>
              <a:rPr lang="nl-BE" sz="2400" dirty="0" smtClean="0"/>
              <a:t> </a:t>
            </a:r>
            <a:r>
              <a:rPr lang="nl-BE" sz="2400" dirty="0" err="1" smtClean="0"/>
              <a:t>implemented</a:t>
            </a:r>
            <a:r>
              <a:rPr lang="nl-BE" sz="2400" dirty="0" smtClean="0"/>
              <a:t> </a:t>
            </a:r>
            <a:r>
              <a:rPr lang="nl-BE" sz="2400" dirty="0" err="1" smtClean="0"/>
              <a:t>by</a:t>
            </a:r>
            <a:r>
              <a:rPr lang="nl-BE" sz="2400" dirty="0" smtClean="0"/>
              <a:t> 2025-2030</a:t>
            </a:r>
          </a:p>
          <a:p>
            <a:pPr lvl="1"/>
            <a:r>
              <a:rPr lang="nl-BE" sz="2400" dirty="0" smtClean="0"/>
              <a:t>A </a:t>
            </a:r>
            <a:r>
              <a:rPr lang="nl-BE" sz="2400" dirty="0" err="1" smtClean="0"/>
              <a:t>radical</a:t>
            </a:r>
            <a:r>
              <a:rPr lang="nl-BE" sz="2400" dirty="0" smtClean="0"/>
              <a:t> </a:t>
            </a:r>
            <a:r>
              <a:rPr lang="nl-BE" sz="2400" dirty="0" err="1" smtClean="0"/>
              <a:t>reformation</a:t>
            </a:r>
            <a:r>
              <a:rPr lang="nl-BE" sz="2400" dirty="0" smtClean="0"/>
              <a:t> of </a:t>
            </a:r>
            <a:r>
              <a:rPr lang="nl-BE" sz="2400" dirty="0" err="1" smtClean="0"/>
              <a:t>European</a:t>
            </a:r>
            <a:r>
              <a:rPr lang="nl-BE" sz="2400" dirty="0" smtClean="0"/>
              <a:t> </a:t>
            </a:r>
            <a:r>
              <a:rPr lang="nl-BE" sz="2400" dirty="0" err="1" smtClean="0"/>
              <a:t>armies</a:t>
            </a:r>
            <a:r>
              <a:rPr lang="nl-BE" sz="2400" dirty="0" smtClean="0"/>
              <a:t>: a EU </a:t>
            </a:r>
            <a:r>
              <a:rPr lang="nl-BE" sz="2400" dirty="0" err="1" smtClean="0"/>
              <a:t>army</a:t>
            </a:r>
            <a:r>
              <a:rPr lang="nl-BE" sz="2400" dirty="0" smtClean="0"/>
              <a:t> is </a:t>
            </a:r>
            <a:r>
              <a:rPr lang="nl-BE" sz="2400" dirty="0" err="1" smtClean="0"/>
              <a:t>unlikely</a:t>
            </a:r>
            <a:r>
              <a:rPr lang="nl-BE" sz="2400" dirty="0" smtClean="0"/>
              <a:t>, </a:t>
            </a:r>
            <a:r>
              <a:rPr lang="nl-BE" sz="2400" dirty="0" err="1" smtClean="0"/>
              <a:t>but</a:t>
            </a:r>
            <a:r>
              <a:rPr lang="nl-BE" sz="2400" dirty="0" smtClean="0"/>
              <a:t> EU </a:t>
            </a:r>
            <a:r>
              <a:rPr lang="nl-BE" sz="2400" dirty="0" err="1" smtClean="0"/>
              <a:t>countries</a:t>
            </a:r>
            <a:r>
              <a:rPr lang="nl-BE" sz="2400" dirty="0" smtClean="0"/>
              <a:t> </a:t>
            </a:r>
            <a:r>
              <a:rPr lang="nl-BE" sz="2400" dirty="0" err="1" smtClean="0"/>
              <a:t>will</a:t>
            </a:r>
            <a:r>
              <a:rPr lang="nl-BE" sz="2400" dirty="0" smtClean="0"/>
              <a:t> </a:t>
            </a:r>
            <a:r>
              <a:rPr lang="nl-BE" sz="2400" dirty="0" err="1" smtClean="0"/>
              <a:t>work</a:t>
            </a:r>
            <a:r>
              <a:rPr lang="nl-BE" sz="2400" dirty="0" smtClean="0"/>
              <a:t> </a:t>
            </a:r>
            <a:r>
              <a:rPr lang="nl-BE" sz="2400" dirty="0" err="1" smtClean="0"/>
              <a:t>together</a:t>
            </a:r>
            <a:r>
              <a:rPr lang="nl-BE" sz="2400" dirty="0" smtClean="0"/>
              <a:t> to </a:t>
            </a:r>
            <a:r>
              <a:rPr lang="nl-BE" sz="2400" dirty="0" err="1" smtClean="0"/>
              <a:t>synchronize</a:t>
            </a:r>
            <a:r>
              <a:rPr lang="nl-BE" sz="2400" dirty="0" smtClean="0"/>
              <a:t> </a:t>
            </a:r>
            <a:r>
              <a:rPr lang="nl-BE" sz="2400" dirty="0" err="1" smtClean="0"/>
              <a:t>their</a:t>
            </a:r>
            <a:r>
              <a:rPr lang="nl-BE" sz="2400" dirty="0" smtClean="0"/>
              <a:t> </a:t>
            </a:r>
            <a:r>
              <a:rPr lang="nl-BE" sz="2400" dirty="0" err="1" smtClean="0"/>
              <a:t>armies</a:t>
            </a:r>
            <a:endParaRPr lang="nl-BE" sz="2400" dirty="0" smtClean="0"/>
          </a:p>
          <a:p>
            <a:pPr lvl="1"/>
            <a:r>
              <a:rPr lang="nl-BE" sz="2400" dirty="0" err="1" smtClean="0"/>
              <a:t>Lighter</a:t>
            </a:r>
            <a:r>
              <a:rPr lang="nl-BE" sz="2400" dirty="0" smtClean="0"/>
              <a:t>, more </a:t>
            </a:r>
            <a:r>
              <a:rPr lang="nl-BE" sz="2400" dirty="0" err="1" smtClean="0"/>
              <a:t>specialized</a:t>
            </a:r>
            <a:r>
              <a:rPr lang="nl-BE" sz="2400" dirty="0" smtClean="0"/>
              <a:t> and </a:t>
            </a:r>
            <a:r>
              <a:rPr lang="nl-BE" sz="2400" dirty="0" err="1" smtClean="0"/>
              <a:t>technologically</a:t>
            </a:r>
            <a:r>
              <a:rPr lang="nl-BE" sz="2400" dirty="0" smtClean="0"/>
              <a:t> </a:t>
            </a:r>
            <a:r>
              <a:rPr lang="nl-BE" sz="2400" dirty="0" err="1" smtClean="0"/>
              <a:t>advanced</a:t>
            </a:r>
            <a:r>
              <a:rPr lang="nl-BE" sz="2400" dirty="0" smtClean="0"/>
              <a:t> </a:t>
            </a:r>
            <a:r>
              <a:rPr lang="nl-BE" sz="2400" dirty="0" err="1" smtClean="0"/>
              <a:t>armed</a:t>
            </a:r>
            <a:r>
              <a:rPr lang="nl-BE" sz="2400" dirty="0" smtClean="0"/>
              <a:t> </a:t>
            </a:r>
            <a:r>
              <a:rPr lang="nl-BE" sz="2400" dirty="0" err="1" smtClean="0"/>
              <a:t>forces</a:t>
            </a:r>
            <a:r>
              <a:rPr lang="nl-BE" sz="2400" dirty="0"/>
              <a:t> </a:t>
            </a:r>
            <a:r>
              <a:rPr lang="nl-BE" sz="2400" dirty="0" err="1" smtClean="0"/>
              <a:t>for</a:t>
            </a:r>
            <a:r>
              <a:rPr lang="nl-BE" sz="2400" dirty="0" smtClean="0"/>
              <a:t> </a:t>
            </a:r>
            <a:r>
              <a:rPr lang="nl-BE" sz="2400" dirty="0" err="1" smtClean="0"/>
              <a:t>rapid</a:t>
            </a:r>
            <a:r>
              <a:rPr lang="nl-BE" sz="2400" dirty="0" smtClean="0"/>
              <a:t> </a:t>
            </a:r>
            <a:r>
              <a:rPr lang="nl-BE" sz="2400" dirty="0" err="1" smtClean="0"/>
              <a:t>reaction</a:t>
            </a:r>
            <a:r>
              <a:rPr lang="nl-BE" sz="2400" dirty="0" smtClean="0"/>
              <a:t> to </a:t>
            </a:r>
            <a:r>
              <a:rPr lang="nl-BE" sz="2400" dirty="0" err="1" smtClean="0"/>
              <a:t>security</a:t>
            </a:r>
            <a:r>
              <a:rPr lang="nl-BE" sz="2400" dirty="0" smtClean="0"/>
              <a:t> </a:t>
            </a:r>
            <a:r>
              <a:rPr lang="nl-BE" sz="2400" dirty="0" err="1" smtClean="0"/>
              <a:t>threats</a:t>
            </a:r>
            <a:r>
              <a:rPr lang="nl-BE" sz="2400" dirty="0" smtClean="0"/>
              <a:t>, </a:t>
            </a:r>
            <a:r>
              <a:rPr lang="nl-BE" sz="2400" dirty="0" err="1" smtClean="0"/>
              <a:t>peacekeeping</a:t>
            </a:r>
            <a:r>
              <a:rPr lang="nl-BE" sz="2400" dirty="0" smtClean="0"/>
              <a:t>, and post conflict </a:t>
            </a:r>
            <a:r>
              <a:rPr lang="nl-BE" sz="2400" dirty="0" err="1" smtClean="0"/>
              <a:t>reconstruction</a:t>
            </a:r>
            <a:endParaRPr lang="nl-BE" sz="2400" dirty="0" smtClean="0"/>
          </a:p>
          <a:p>
            <a:pPr lvl="1"/>
            <a:r>
              <a:rPr lang="nl-BE" sz="2400" dirty="0" err="1" smtClean="0"/>
              <a:t>Emphasis</a:t>
            </a:r>
            <a:r>
              <a:rPr lang="nl-BE" sz="2400" dirty="0" smtClean="0"/>
              <a:t> </a:t>
            </a:r>
            <a:r>
              <a:rPr lang="nl-BE" sz="2400" dirty="0" err="1" smtClean="0"/>
              <a:t>on</a:t>
            </a:r>
            <a:r>
              <a:rPr lang="nl-BE" sz="2400" dirty="0" smtClean="0"/>
              <a:t> naval power and transport </a:t>
            </a:r>
            <a:r>
              <a:rPr lang="nl-BE" sz="2400" dirty="0" err="1" smtClean="0"/>
              <a:t>capabilities</a:t>
            </a:r>
            <a:endParaRPr lang="nl-BE" sz="2400" dirty="0" smtClean="0"/>
          </a:p>
          <a:p>
            <a:pPr lvl="1"/>
            <a:r>
              <a:rPr lang="nl-BE" sz="2400" dirty="0" smtClean="0"/>
              <a:t>The EU </a:t>
            </a:r>
            <a:r>
              <a:rPr lang="nl-BE" sz="2400" dirty="0" err="1" smtClean="0"/>
              <a:t>relation</a:t>
            </a:r>
            <a:r>
              <a:rPr lang="nl-BE" sz="2400" dirty="0" smtClean="0"/>
              <a:t> </a:t>
            </a:r>
            <a:r>
              <a:rPr lang="nl-BE" sz="2400" dirty="0" err="1" smtClean="0"/>
              <a:t>within</a:t>
            </a:r>
            <a:r>
              <a:rPr lang="nl-BE" sz="2400" dirty="0" smtClean="0"/>
              <a:t> NATO: A </a:t>
            </a:r>
            <a:r>
              <a:rPr lang="nl-BE" sz="2400" dirty="0" err="1" smtClean="0"/>
              <a:t>second</a:t>
            </a:r>
            <a:r>
              <a:rPr lang="nl-BE" sz="2400" dirty="0" smtClean="0"/>
              <a:t> </a:t>
            </a:r>
            <a:r>
              <a:rPr lang="nl-BE" sz="2400" dirty="0" err="1" smtClean="0"/>
              <a:t>pillar</a:t>
            </a:r>
            <a:r>
              <a:rPr lang="nl-BE" sz="2400" dirty="0" smtClean="0"/>
              <a:t> </a:t>
            </a:r>
            <a:r>
              <a:rPr lang="nl-BE" sz="2400" dirty="0" err="1" smtClean="0"/>
              <a:t>next</a:t>
            </a:r>
            <a:r>
              <a:rPr lang="nl-BE" sz="2400" dirty="0" smtClean="0"/>
              <a:t> to the U.S. ?</a:t>
            </a:r>
            <a:endParaRPr lang="nl-BE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EU as a global actor by 2030</a:t>
            </a: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Conclusion</a:t>
            </a:r>
            <a:endParaRPr lang="nl-BE" sz="2000" dirty="0" smtClean="0"/>
          </a:p>
          <a:p>
            <a:pPr lvl="1"/>
            <a:r>
              <a:rPr lang="nl-BE" sz="2000" dirty="0" smtClean="0"/>
              <a:t>The EU </a:t>
            </a:r>
            <a:r>
              <a:rPr lang="nl-BE" sz="2000" dirty="0" err="1" smtClean="0"/>
              <a:t>will</a:t>
            </a:r>
            <a:r>
              <a:rPr lang="nl-BE" sz="2000" dirty="0" smtClean="0"/>
              <a:t> </a:t>
            </a:r>
            <a:r>
              <a:rPr lang="nl-BE" sz="2000" dirty="0" err="1" smtClean="0"/>
              <a:t>still</a:t>
            </a:r>
            <a:r>
              <a:rPr lang="nl-BE" sz="2000" dirty="0" smtClean="0"/>
              <a:t> </a:t>
            </a:r>
            <a:r>
              <a:rPr lang="nl-BE" sz="2000" dirty="0" err="1" smtClean="0"/>
              <a:t>be</a:t>
            </a:r>
            <a:r>
              <a:rPr lang="nl-BE" sz="2000" dirty="0" smtClean="0"/>
              <a:t> a relevant international </a:t>
            </a:r>
            <a:r>
              <a:rPr lang="nl-BE" sz="2000" dirty="0" err="1" smtClean="0"/>
              <a:t>actor</a:t>
            </a:r>
            <a:endParaRPr lang="nl-BE" sz="2000" dirty="0" smtClean="0"/>
          </a:p>
          <a:p>
            <a:pPr lvl="2"/>
            <a:r>
              <a:rPr lang="nl-BE" sz="2000" dirty="0" err="1" smtClean="0"/>
              <a:t>It</a:t>
            </a:r>
            <a:r>
              <a:rPr lang="nl-BE" sz="2000" dirty="0" smtClean="0"/>
              <a:t> </a:t>
            </a:r>
            <a:r>
              <a:rPr lang="nl-BE" sz="2000" dirty="0" err="1" smtClean="0"/>
              <a:t>reforms</a:t>
            </a:r>
            <a:r>
              <a:rPr lang="nl-BE" sz="2000" dirty="0" smtClean="0"/>
              <a:t> </a:t>
            </a:r>
            <a:r>
              <a:rPr lang="nl-BE" sz="2000" dirty="0" err="1" smtClean="0"/>
              <a:t>it</a:t>
            </a:r>
            <a:r>
              <a:rPr lang="nl-BE" sz="2000" dirty="0" smtClean="0"/>
              <a:t> CFSP </a:t>
            </a:r>
            <a:r>
              <a:rPr lang="nl-BE" sz="2000" dirty="0" err="1" smtClean="0"/>
              <a:t>decision</a:t>
            </a:r>
            <a:r>
              <a:rPr lang="nl-BE" sz="2000" dirty="0" smtClean="0"/>
              <a:t> </a:t>
            </a:r>
            <a:r>
              <a:rPr lang="nl-BE" sz="2000" dirty="0" err="1" smtClean="0"/>
              <a:t>making</a:t>
            </a:r>
            <a:r>
              <a:rPr lang="nl-BE" sz="2000" dirty="0" smtClean="0"/>
              <a:t> procedure </a:t>
            </a:r>
            <a:r>
              <a:rPr lang="nl-BE" sz="2000" dirty="0" err="1" smtClean="0"/>
              <a:t>along</a:t>
            </a:r>
            <a:r>
              <a:rPr lang="nl-BE" sz="2000" dirty="0" smtClean="0"/>
              <a:t> “</a:t>
            </a:r>
            <a:r>
              <a:rPr lang="nl-BE" sz="2000" dirty="0" err="1" smtClean="0"/>
              <a:t>Communautarian</a:t>
            </a:r>
            <a:r>
              <a:rPr lang="nl-BE" sz="2000" dirty="0" smtClean="0"/>
              <a:t>” </a:t>
            </a:r>
            <a:r>
              <a:rPr lang="nl-BE" sz="2000" dirty="0" err="1" smtClean="0"/>
              <a:t>lines</a:t>
            </a:r>
            <a:r>
              <a:rPr lang="nl-BE" sz="2000" dirty="0" smtClean="0"/>
              <a:t>, </a:t>
            </a:r>
            <a:r>
              <a:rPr lang="nl-BE" sz="2000" dirty="0" err="1" smtClean="0"/>
              <a:t>instead</a:t>
            </a:r>
            <a:r>
              <a:rPr lang="nl-BE" sz="2000" dirty="0" smtClean="0"/>
              <a:t> of </a:t>
            </a:r>
            <a:r>
              <a:rPr lang="nl-BE" sz="2000" dirty="0" err="1" smtClean="0"/>
              <a:t>purely</a:t>
            </a:r>
            <a:r>
              <a:rPr lang="nl-BE" sz="2000" dirty="0" smtClean="0"/>
              <a:t> </a:t>
            </a:r>
            <a:r>
              <a:rPr lang="nl-BE" sz="2000" dirty="0" err="1" smtClean="0"/>
              <a:t>intergovernmental</a:t>
            </a:r>
            <a:endParaRPr lang="nl-BE" sz="2000" dirty="0" smtClean="0"/>
          </a:p>
          <a:p>
            <a:pPr lvl="2"/>
            <a:r>
              <a:rPr lang="nl-BE" sz="2000" dirty="0" smtClean="0"/>
              <a:t>The EU is the perfect </a:t>
            </a:r>
            <a:r>
              <a:rPr lang="nl-BE" sz="2000" dirty="0" err="1" smtClean="0"/>
              <a:t>example</a:t>
            </a:r>
            <a:r>
              <a:rPr lang="nl-BE" sz="2000" dirty="0" smtClean="0"/>
              <a:t> of conflict </a:t>
            </a:r>
            <a:r>
              <a:rPr lang="nl-BE" sz="2000" dirty="0" err="1" smtClean="0"/>
              <a:t>prevention</a:t>
            </a:r>
            <a:r>
              <a:rPr lang="nl-BE" sz="2000" dirty="0" smtClean="0"/>
              <a:t>, </a:t>
            </a:r>
            <a:r>
              <a:rPr lang="nl-BE" sz="2000" dirty="0" err="1" smtClean="0"/>
              <a:t>so</a:t>
            </a:r>
            <a:r>
              <a:rPr lang="nl-BE" sz="2000" dirty="0" smtClean="0"/>
              <a:t> export </a:t>
            </a:r>
            <a:r>
              <a:rPr lang="nl-BE" sz="2000" dirty="0" err="1" smtClean="0"/>
              <a:t>that</a:t>
            </a:r>
            <a:r>
              <a:rPr lang="nl-BE" sz="2000" dirty="0" smtClean="0"/>
              <a:t> expertise</a:t>
            </a:r>
          </a:p>
          <a:p>
            <a:pPr lvl="2"/>
            <a:r>
              <a:rPr lang="nl-BE" sz="2000" dirty="0" err="1" smtClean="0"/>
              <a:t>It</a:t>
            </a:r>
            <a:r>
              <a:rPr lang="nl-BE" sz="2000" dirty="0" smtClean="0"/>
              <a:t> </a:t>
            </a:r>
            <a:r>
              <a:rPr lang="nl-BE" sz="2000" dirty="0" err="1" smtClean="0"/>
              <a:t>will</a:t>
            </a:r>
            <a:r>
              <a:rPr lang="nl-BE" sz="2000" dirty="0" smtClean="0"/>
              <a:t> </a:t>
            </a:r>
            <a:r>
              <a:rPr lang="nl-BE" sz="2000" dirty="0" err="1" smtClean="0"/>
              <a:t>be</a:t>
            </a:r>
            <a:r>
              <a:rPr lang="nl-BE" sz="2000" dirty="0" smtClean="0"/>
              <a:t> </a:t>
            </a:r>
            <a:r>
              <a:rPr lang="nl-BE" sz="2000" dirty="0" err="1" smtClean="0"/>
              <a:t>heavily</a:t>
            </a:r>
            <a:r>
              <a:rPr lang="nl-BE" sz="2000" dirty="0" smtClean="0"/>
              <a:t> </a:t>
            </a:r>
            <a:r>
              <a:rPr lang="nl-BE" sz="2000" dirty="0" err="1" smtClean="0"/>
              <a:t>relied</a:t>
            </a:r>
            <a:r>
              <a:rPr lang="nl-BE" sz="2000" dirty="0" smtClean="0"/>
              <a:t> </a:t>
            </a:r>
            <a:r>
              <a:rPr lang="nl-BE" sz="2000" dirty="0" err="1" smtClean="0"/>
              <a:t>upon</a:t>
            </a:r>
            <a:r>
              <a:rPr lang="nl-BE" sz="2000" dirty="0" smtClean="0"/>
              <a:t> </a:t>
            </a:r>
            <a:r>
              <a:rPr lang="nl-BE" sz="2000" dirty="0" err="1" smtClean="0"/>
              <a:t>by</a:t>
            </a:r>
            <a:r>
              <a:rPr lang="nl-BE" sz="2000" dirty="0" smtClean="0"/>
              <a:t> the UN and </a:t>
            </a:r>
            <a:r>
              <a:rPr lang="nl-BE" sz="2000" dirty="0" err="1" smtClean="0"/>
              <a:t>others</a:t>
            </a:r>
            <a:r>
              <a:rPr lang="nl-BE" sz="2000" dirty="0" smtClean="0"/>
              <a:t> as a </a:t>
            </a:r>
            <a:r>
              <a:rPr lang="nl-BE" sz="2000" dirty="0" err="1" smtClean="0"/>
              <a:t>peacekeeper</a:t>
            </a:r>
            <a:r>
              <a:rPr lang="nl-BE" sz="2000" dirty="0" smtClean="0"/>
              <a:t> and </a:t>
            </a:r>
            <a:r>
              <a:rPr lang="nl-BE" sz="2000" dirty="0" err="1" smtClean="0"/>
              <a:t>nation-builder</a:t>
            </a:r>
            <a:endParaRPr lang="nl-BE" sz="2000" dirty="0" smtClean="0"/>
          </a:p>
          <a:p>
            <a:pPr lvl="2"/>
            <a:r>
              <a:rPr lang="nl-BE" sz="2000" dirty="0" err="1" smtClean="0"/>
              <a:t>It</a:t>
            </a:r>
            <a:r>
              <a:rPr lang="nl-BE" sz="2000" dirty="0" smtClean="0"/>
              <a:t> </a:t>
            </a:r>
            <a:r>
              <a:rPr lang="nl-BE" sz="2000" dirty="0" err="1" smtClean="0"/>
              <a:t>will</a:t>
            </a:r>
            <a:r>
              <a:rPr lang="nl-BE" sz="2000" dirty="0" smtClean="0"/>
              <a:t> keep </a:t>
            </a:r>
            <a:r>
              <a:rPr lang="nl-BE" sz="2000" dirty="0" err="1" smtClean="0"/>
              <a:t>strong</a:t>
            </a:r>
            <a:r>
              <a:rPr lang="nl-BE" sz="2000" dirty="0" smtClean="0"/>
              <a:t> </a:t>
            </a:r>
            <a:r>
              <a:rPr lang="nl-BE" sz="2000" dirty="0" err="1" smtClean="0"/>
              <a:t>ties</a:t>
            </a:r>
            <a:r>
              <a:rPr lang="nl-BE" sz="2000" dirty="0" smtClean="0"/>
              <a:t> </a:t>
            </a:r>
            <a:r>
              <a:rPr lang="nl-BE" sz="2000" dirty="0" err="1" smtClean="0"/>
              <a:t>with</a:t>
            </a:r>
            <a:r>
              <a:rPr lang="nl-BE" sz="2000" dirty="0" smtClean="0"/>
              <a:t> the U.S., </a:t>
            </a:r>
            <a:r>
              <a:rPr lang="nl-BE" sz="2000" dirty="0" err="1" smtClean="0"/>
              <a:t>but</a:t>
            </a:r>
            <a:r>
              <a:rPr lang="nl-BE" sz="2000" dirty="0" smtClean="0"/>
              <a:t> more independent </a:t>
            </a:r>
            <a:r>
              <a:rPr lang="nl-BE" sz="2000" dirty="0" err="1" smtClean="0"/>
              <a:t>course</a:t>
            </a:r>
            <a:r>
              <a:rPr lang="nl-BE" sz="2000" dirty="0" smtClean="0"/>
              <a:t>, </a:t>
            </a:r>
            <a:r>
              <a:rPr lang="nl-BE" sz="2000" dirty="0" err="1" smtClean="0"/>
              <a:t>interact</a:t>
            </a:r>
            <a:r>
              <a:rPr lang="nl-BE" sz="2000" dirty="0" smtClean="0"/>
              <a:t> </a:t>
            </a:r>
            <a:r>
              <a:rPr lang="nl-BE" sz="2000" dirty="0" err="1" smtClean="0"/>
              <a:t>with</a:t>
            </a:r>
            <a:r>
              <a:rPr lang="nl-BE" sz="2000" dirty="0" smtClean="0"/>
              <a:t> </a:t>
            </a:r>
            <a:r>
              <a:rPr lang="nl-BE" sz="2000" dirty="0" err="1" smtClean="0"/>
              <a:t>other</a:t>
            </a:r>
            <a:r>
              <a:rPr lang="nl-BE" sz="2000" dirty="0" smtClean="0"/>
              <a:t> </a:t>
            </a:r>
            <a:r>
              <a:rPr lang="nl-BE" sz="2000" dirty="0" err="1" smtClean="0"/>
              <a:t>powers</a:t>
            </a:r>
            <a:r>
              <a:rPr lang="nl-BE" sz="2000" dirty="0" smtClean="0"/>
              <a:t> and act as mediator</a:t>
            </a:r>
            <a:endParaRPr lang="nl-BE" sz="2000" dirty="0"/>
          </a:p>
          <a:p>
            <a:pPr lvl="2"/>
            <a:r>
              <a:rPr lang="nl-BE" sz="2000" dirty="0" err="1" smtClean="0"/>
              <a:t>Its</a:t>
            </a:r>
            <a:r>
              <a:rPr lang="nl-BE" sz="2000" dirty="0" smtClean="0"/>
              <a:t> </a:t>
            </a:r>
            <a:r>
              <a:rPr lang="nl-BE" sz="2000" dirty="0" err="1" smtClean="0"/>
              <a:t>role</a:t>
            </a:r>
            <a:r>
              <a:rPr lang="nl-BE" sz="2000" dirty="0" smtClean="0"/>
              <a:t> in NATO </a:t>
            </a:r>
            <a:r>
              <a:rPr lang="nl-BE" sz="2000" dirty="0" err="1" smtClean="0"/>
              <a:t>will</a:t>
            </a:r>
            <a:r>
              <a:rPr lang="nl-BE" sz="2000" dirty="0" smtClean="0"/>
              <a:t> </a:t>
            </a:r>
            <a:r>
              <a:rPr lang="nl-BE" sz="2000" dirty="0" err="1" smtClean="0"/>
              <a:t>likely</a:t>
            </a:r>
            <a:r>
              <a:rPr lang="nl-BE" sz="2000" dirty="0" smtClean="0"/>
              <a:t> </a:t>
            </a:r>
            <a:r>
              <a:rPr lang="nl-BE" sz="2000" dirty="0" err="1" smtClean="0"/>
              <a:t>increase</a:t>
            </a:r>
            <a:endParaRPr lang="nl-BE" sz="2000" dirty="0" smtClean="0"/>
          </a:p>
          <a:p>
            <a:pPr lvl="2"/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590</Words>
  <Application>Microsoft Office PowerPoint</Application>
  <PresentationFormat>Diavoorstelling (4:3)</PresentationFormat>
  <Paragraphs>64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Wingdings</vt:lpstr>
      <vt:lpstr>Default Design</vt:lpstr>
      <vt:lpstr>The EU as a global actor by 2030</vt:lpstr>
      <vt:lpstr>The EU as a global actor by 2030</vt:lpstr>
      <vt:lpstr>The EU as a global actor by 2030</vt:lpstr>
      <vt:lpstr>The EU as a global actor by 2030</vt:lpstr>
      <vt:lpstr>The EU as a global actor by 2030</vt:lpstr>
      <vt:lpstr>The EU as a global actor by 2030</vt:lpstr>
      <vt:lpstr>The EU as a global actor by 2030</vt:lpstr>
      <vt:lpstr>The EU as a global actor by 2030</vt:lpstr>
    </vt:vector>
  </TitlesOfParts>
  <Company>University of Macau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 as a global actor by 2030</dc:title>
  <dc:creator>UM</dc:creator>
  <cp:lastModifiedBy>Sten Idris Verhoeven</cp:lastModifiedBy>
  <cp:revision>6</cp:revision>
  <dcterms:created xsi:type="dcterms:W3CDTF">2009-11-05T09:56:01Z</dcterms:created>
  <dcterms:modified xsi:type="dcterms:W3CDTF">2009-11-06T03:30:10Z</dcterms:modified>
</cp:coreProperties>
</file>